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971" r:id="rId2"/>
  </p:sldMasterIdLst>
  <p:notesMasterIdLst>
    <p:notesMasterId r:id="rId6"/>
  </p:notesMasterIdLst>
  <p:sldIdLst>
    <p:sldId id="1125" r:id="rId3"/>
    <p:sldId id="1143" r:id="rId4"/>
    <p:sldId id="1144" r:id="rId5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>
          <p15:clr>
            <a:srgbClr val="A4A3A4"/>
          </p15:clr>
        </p15:guide>
        <p15:guide id="2" pos="2868">
          <p15:clr>
            <a:srgbClr val="A4A3A4"/>
          </p15:clr>
        </p15:guide>
        <p15:guide id="3" orient="horz" pos="37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Qitao" initials="LQ" lastIdx="1" clrIdx="0">
    <p:extLst>
      <p:ext uri="{19B8F6BF-5375-455C-9EA6-DF929625EA0E}">
        <p15:presenceInfo xmlns:p15="http://schemas.microsoft.com/office/powerpoint/2012/main" userId="a8adf09802208e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00"/>
    <a:srgbClr val="FF3399"/>
    <a:srgbClr val="9900FF"/>
    <a:srgbClr val="FFCCFF"/>
    <a:srgbClr val="FF9933"/>
    <a:srgbClr val="FF0000"/>
    <a:srgbClr val="D9D9D9"/>
    <a:srgbClr val="CC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02" d="100"/>
          <a:sy n="102" d="100"/>
        </p:scale>
        <p:origin x="1356" y="78"/>
      </p:cViewPr>
      <p:guideLst>
        <p:guide orient="horz" pos="935"/>
        <p:guide pos="2868"/>
        <p:guide orient="horz" pos="37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AC8D5BFE-BE88-4943-8727-D1032809A8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787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41071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11269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91661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9166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63950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95402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15106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0955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125538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88945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914294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45637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833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2429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12781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628972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68125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91661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9166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70259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1003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125538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9606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2973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2487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41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35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46823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pic>
        <p:nvPicPr>
          <p:cNvPr id="1027" name="Picture 8" descr="红色系校徽标准版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2400"/>
            <a:ext cx="755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1" r:id="rId2"/>
    <p:sldLayoutId id="2147483980" r:id="rId3"/>
    <p:sldLayoutId id="2147483979" r:id="rId4"/>
    <p:sldLayoutId id="2147483978" r:id="rId5"/>
    <p:sldLayoutId id="2147483977" r:id="rId6"/>
    <p:sldLayoutId id="2147483976" r:id="rId7"/>
    <p:sldLayoutId id="2147483975" r:id="rId8"/>
    <p:sldLayoutId id="2147483974" r:id="rId9"/>
    <p:sldLayoutId id="2147483973" r:id="rId10"/>
    <p:sldLayoutId id="21474839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4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5pPr>
      <a:lvl6pPr marL="2595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6pPr>
      <a:lvl7pPr marL="3052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7pPr>
      <a:lvl8pPr marL="3509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8pPr>
      <a:lvl9pPr marL="3967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3" descr="蓝色系校徽标准版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1279525"/>
            <a:ext cx="4864100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图片 11" descr="红色系校徽展开式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881"/>
          <a:stretch>
            <a:fillRect/>
          </a:stretch>
        </p:blipFill>
        <p:spPr bwMode="auto">
          <a:xfrm>
            <a:off x="1042988" y="152400"/>
            <a:ext cx="2101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6240463" y="193675"/>
            <a:ext cx="2903537" cy="625475"/>
            <a:chOff x="0" y="0"/>
            <a:chExt cx="2902937" cy="625068"/>
          </a:xfrm>
        </p:grpSpPr>
        <p:pic>
          <p:nvPicPr>
            <p:cNvPr id="2" name="Picture 2"/>
            <p:cNvPicPr>
              <a:picLocks noChangeAspect="1" noChangeArrowheads="1"/>
            </p:cNvPicPr>
            <p:nvPr userDrawn="1"/>
          </p:nvPicPr>
          <p:blipFill>
            <a:blip r:embed="rId15" cstate="print">
              <a:grayscl/>
            </a:blip>
            <a:srcRect/>
            <a:stretch>
              <a:fillRect/>
            </a:stretch>
          </p:blipFill>
          <p:spPr bwMode="auto">
            <a:xfrm>
              <a:off x="4761" y="0"/>
              <a:ext cx="1439565" cy="487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</p:pic>
        <p:pic>
          <p:nvPicPr>
            <p:cNvPr id="3" name="Picture 3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453850" y="1587"/>
              <a:ext cx="1439564" cy="47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</p:pic>
        <p:grpSp>
          <p:nvGrpSpPr>
            <p:cNvPr id="2057" name="Group 7"/>
            <p:cNvGrpSpPr>
              <a:grpSpLocks/>
            </p:cNvGrpSpPr>
            <p:nvPr userDrawn="1"/>
          </p:nvGrpSpPr>
          <p:grpSpPr bwMode="auto">
            <a:xfrm>
              <a:off x="0" y="480700"/>
              <a:ext cx="2902937" cy="144368"/>
              <a:chOff x="0" y="0"/>
              <a:chExt cx="2902937" cy="144368"/>
            </a:xfrm>
          </p:grpSpPr>
          <p:sp>
            <p:nvSpPr>
              <p:cNvPr id="2056" name="Text Box 15"/>
              <p:cNvSpPr txBox="1">
                <a:spLocks noChangeArrowheads="1"/>
              </p:cNvSpPr>
              <p:nvPr userDrawn="1"/>
            </p:nvSpPr>
            <p:spPr bwMode="auto">
              <a:xfrm>
                <a:off x="0" y="0"/>
                <a:ext cx="726925" cy="144368"/>
              </a:xfrm>
              <a:prstGeom prst="rect">
                <a:avLst/>
              </a:prstGeom>
              <a:solidFill>
                <a:srgbClr val="8F112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/>
              <a:p>
                <a:pPr algn="ctr">
                  <a:defRPr/>
                </a:pPr>
                <a:r>
                  <a:rPr lang="en-US" sz="900">
                    <a:solidFill>
                      <a:schemeClr val="bg1"/>
                    </a:solidFill>
                    <a:latin typeface="Arial" pitchFamily="34" charset="0"/>
                    <a:ea typeface="黑体" pitchFamily="2" charset="-122"/>
                  </a:rPr>
                  <a:t>1896</a:t>
                </a:r>
              </a:p>
            </p:txBody>
          </p:sp>
          <p:sp>
            <p:nvSpPr>
              <p:cNvPr id="4" name="Text Box 16"/>
              <p:cNvSpPr txBox="1">
                <a:spLocks noChangeArrowheads="1"/>
              </p:cNvSpPr>
              <p:nvPr userDrawn="1"/>
            </p:nvSpPr>
            <p:spPr bwMode="auto">
              <a:xfrm>
                <a:off x="722163" y="0"/>
                <a:ext cx="726925" cy="144368"/>
              </a:xfrm>
              <a:prstGeom prst="rect">
                <a:avLst/>
              </a:prstGeom>
              <a:solidFill>
                <a:srgbClr val="8F112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/>
              <a:p>
                <a:pPr algn="ctr">
                  <a:defRPr/>
                </a:pPr>
                <a:r>
                  <a:rPr lang="en-US" sz="900">
                    <a:solidFill>
                      <a:schemeClr val="bg1"/>
                    </a:solidFill>
                    <a:latin typeface="Arial" pitchFamily="34" charset="0"/>
                    <a:ea typeface="黑体" pitchFamily="2" charset="-122"/>
                  </a:rPr>
                  <a:t>1920</a:t>
                </a:r>
              </a:p>
            </p:txBody>
          </p:sp>
          <p:sp>
            <p:nvSpPr>
              <p:cNvPr id="2058" name="Text Box 17"/>
              <p:cNvSpPr txBox="1">
                <a:spLocks noChangeArrowheads="1"/>
              </p:cNvSpPr>
              <p:nvPr userDrawn="1"/>
            </p:nvSpPr>
            <p:spPr bwMode="auto">
              <a:xfrm>
                <a:off x="1449087" y="0"/>
                <a:ext cx="726925" cy="144368"/>
              </a:xfrm>
              <a:prstGeom prst="rect">
                <a:avLst/>
              </a:prstGeom>
              <a:solidFill>
                <a:srgbClr val="8F112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/>
              <a:p>
                <a:pPr algn="ctr">
                  <a:defRPr/>
                </a:pPr>
                <a:r>
                  <a:rPr lang="en-US" sz="900">
                    <a:solidFill>
                      <a:schemeClr val="bg1"/>
                    </a:solidFill>
                    <a:latin typeface="Arial" pitchFamily="34" charset="0"/>
                    <a:ea typeface="黑体" pitchFamily="2" charset="-122"/>
                  </a:rPr>
                  <a:t>1987</a:t>
                </a:r>
              </a:p>
            </p:txBody>
          </p:sp>
          <p:sp>
            <p:nvSpPr>
              <p:cNvPr id="2059" name="Text Box 18"/>
              <p:cNvSpPr txBox="1">
                <a:spLocks noChangeArrowheads="1"/>
              </p:cNvSpPr>
              <p:nvPr userDrawn="1"/>
            </p:nvSpPr>
            <p:spPr bwMode="auto">
              <a:xfrm>
                <a:off x="2176012" y="0"/>
                <a:ext cx="726925" cy="144368"/>
              </a:xfrm>
              <a:prstGeom prst="rect">
                <a:avLst/>
              </a:prstGeom>
              <a:solidFill>
                <a:srgbClr val="8F112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/>
              <a:p>
                <a:pPr algn="ctr">
                  <a:defRPr/>
                </a:pPr>
                <a:r>
                  <a:rPr lang="en-US" sz="900">
                    <a:solidFill>
                      <a:schemeClr val="bg1"/>
                    </a:solidFill>
                    <a:latin typeface="Arial" pitchFamily="34" charset="0"/>
                    <a:ea typeface="黑体" pitchFamily="2" charset="-122"/>
                  </a:rPr>
                  <a:t>2006</a:t>
                </a:r>
              </a:p>
            </p:txBody>
          </p:sp>
        </p:grpSp>
      </p:grpSp>
      <p:pic>
        <p:nvPicPr>
          <p:cNvPr id="2053" name="Picture 25" descr="红色系校徽标准版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2400"/>
            <a:ext cx="755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2" r:id="rId2"/>
    <p:sldLayoutId id="2147483991" r:id="rId3"/>
    <p:sldLayoutId id="2147483990" r:id="rId4"/>
    <p:sldLayoutId id="2147483989" r:id="rId5"/>
    <p:sldLayoutId id="2147483988" r:id="rId6"/>
    <p:sldLayoutId id="2147483987" r:id="rId7"/>
    <p:sldLayoutId id="2147483986" r:id="rId8"/>
    <p:sldLayoutId id="2147483985" r:id="rId9"/>
    <p:sldLayoutId id="2147483984" r:id="rId10"/>
    <p:sldLayoutId id="2147483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8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5pPr>
      <a:lvl6pPr marL="2595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6pPr>
      <a:lvl7pPr marL="3052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7pPr>
      <a:lvl8pPr marL="3509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8pPr>
      <a:lvl9pPr marL="3967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my.sjtu.edu.cn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1043608" cy="1076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5400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5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567415"/>
            <a:ext cx="9144000" cy="1012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anchor="ctr"/>
          <a:lstStyle/>
          <a:p>
            <a:pPr algn="r"/>
            <a:endParaRPr lang="en-US" altLang="zh-CN" sz="2800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准黑简体" pitchFamily="2" charset="-122"/>
            </a:endParaRP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3888823" y="152636"/>
            <a:ext cx="1044116" cy="96554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" name="文本框 4"/>
          <p:cNvSpPr>
            <a:spLocks noChangeArrowheads="1"/>
          </p:cNvSpPr>
          <p:nvPr/>
        </p:nvSpPr>
        <p:spPr bwMode="auto">
          <a:xfrm>
            <a:off x="3986863" y="157953"/>
            <a:ext cx="6618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rPr>
              <a:t>二</a:t>
            </a:r>
            <a:endParaRPr lang="en-US" sz="5400" dirty="0">
              <a:solidFill>
                <a:schemeClr val="bg1"/>
              </a:solidFill>
              <a:latin typeface="Impact" panose="020B0806030902050204" pitchFamily="34" charset="0"/>
              <a:sym typeface="Impact" panose="020B0806030902050204" pitchFamily="34" charset="0"/>
            </a:endParaRPr>
          </a:p>
        </p:txBody>
      </p:sp>
      <p:sp>
        <p:nvSpPr>
          <p:cNvPr id="7" name="文本框 5"/>
          <p:cNvSpPr>
            <a:spLocks noChangeArrowheads="1"/>
          </p:cNvSpPr>
          <p:nvPr/>
        </p:nvSpPr>
        <p:spPr bwMode="auto">
          <a:xfrm>
            <a:off x="2552613" y="1131131"/>
            <a:ext cx="3711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操作流程</a:t>
            </a:r>
            <a:endParaRPr lang="zh-CN" altLang="en-US" sz="2400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准黑简体" pitchFamily="2" charset="-122"/>
            </a:endParaRPr>
          </a:p>
        </p:txBody>
      </p:sp>
      <p:sp>
        <p:nvSpPr>
          <p:cNvPr id="8" name="直角三角形 8"/>
          <p:cNvSpPr>
            <a:spLocks noChangeArrowheads="1"/>
          </p:cNvSpPr>
          <p:nvPr/>
        </p:nvSpPr>
        <p:spPr bwMode="auto">
          <a:xfrm>
            <a:off x="4964655" y="167393"/>
            <a:ext cx="111401" cy="386826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直角三角形 9"/>
          <p:cNvSpPr>
            <a:spLocks noChangeArrowheads="1"/>
          </p:cNvSpPr>
          <p:nvPr/>
        </p:nvSpPr>
        <p:spPr bwMode="auto">
          <a:xfrm flipH="1">
            <a:off x="3758472" y="176452"/>
            <a:ext cx="111401" cy="386826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直接连接符 11"/>
          <p:cNvSpPr>
            <a:spLocks noChangeShapeType="1"/>
          </p:cNvSpPr>
          <p:nvPr/>
        </p:nvSpPr>
        <p:spPr bwMode="auto">
          <a:xfrm>
            <a:off x="503548" y="1376772"/>
            <a:ext cx="2490787" cy="0"/>
          </a:xfrm>
          <a:prstGeom prst="line">
            <a:avLst/>
          </a:prstGeom>
          <a:noFill/>
          <a:ln w="57150" cap="flat" cmpd="sng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直接连接符 12"/>
          <p:cNvSpPr>
            <a:spLocks noChangeShapeType="1"/>
          </p:cNvSpPr>
          <p:nvPr/>
        </p:nvSpPr>
        <p:spPr bwMode="auto">
          <a:xfrm>
            <a:off x="5868144" y="1376772"/>
            <a:ext cx="2490787" cy="0"/>
          </a:xfrm>
          <a:prstGeom prst="line">
            <a:avLst/>
          </a:prstGeom>
          <a:noFill/>
          <a:ln w="57150" cap="flat" cmpd="sng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文本框 5"/>
          <p:cNvSpPr>
            <a:spLocks noChangeArrowheads="1"/>
          </p:cNvSpPr>
          <p:nvPr/>
        </p:nvSpPr>
        <p:spPr bwMode="auto">
          <a:xfrm>
            <a:off x="144016" y="1659807"/>
            <a:ext cx="5400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（</a:t>
            </a:r>
            <a:r>
              <a:rPr lang="en-US" altLang="zh-CN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5</a:t>
            </a:r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）学生申请岗位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9762" y="2235351"/>
            <a:ext cx="5606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学生登录</a:t>
            </a:r>
            <a:r>
              <a:rPr lang="en-US" altLang="zh-CN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  <a:hlinkClick r:id="rId2"/>
              </a:rPr>
              <a:t>http://my.sjtu.edu.cn</a:t>
            </a:r>
            <a:r>
              <a:rPr lang="zh-CN" altLang="en-US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进行</a:t>
            </a:r>
            <a:r>
              <a:rPr lang="zh-CN" altLang="zh-CN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岗位申请</a:t>
            </a:r>
            <a:endParaRPr lang="en-US" altLang="zh-CN" sz="1800" dirty="0">
              <a:solidFill>
                <a:schemeClr val="tx1"/>
              </a:solidFill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r>
              <a:rPr lang="zh-CN" altLang="en-US" sz="18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流程→服务大厅→学生工作→研究生助教申请</a:t>
            </a:r>
            <a:endParaRPr lang="zh-CN" altLang="zh-CN" sz="18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737E001C-D2C9-4E3A-8B5E-49792E7D4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62" y="2902595"/>
            <a:ext cx="7696509" cy="366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79471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1043608" cy="1076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5400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5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567415"/>
            <a:ext cx="9144000" cy="1012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anchor="ctr"/>
          <a:lstStyle/>
          <a:p>
            <a:pPr algn="r"/>
            <a:endParaRPr lang="en-US" altLang="zh-CN" sz="2800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准黑简体" pitchFamily="2" charset="-122"/>
            </a:endParaRP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3888823" y="152636"/>
            <a:ext cx="1044116" cy="96554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" name="文本框 4"/>
          <p:cNvSpPr>
            <a:spLocks noChangeArrowheads="1"/>
          </p:cNvSpPr>
          <p:nvPr/>
        </p:nvSpPr>
        <p:spPr bwMode="auto">
          <a:xfrm>
            <a:off x="3986863" y="157953"/>
            <a:ext cx="6618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rPr>
              <a:t>二</a:t>
            </a:r>
            <a:endParaRPr lang="en-US" sz="5400" dirty="0">
              <a:solidFill>
                <a:schemeClr val="bg1"/>
              </a:solidFill>
              <a:latin typeface="Impact" panose="020B0806030902050204" pitchFamily="34" charset="0"/>
              <a:sym typeface="Impact" panose="020B0806030902050204" pitchFamily="34" charset="0"/>
            </a:endParaRPr>
          </a:p>
        </p:txBody>
      </p:sp>
      <p:sp>
        <p:nvSpPr>
          <p:cNvPr id="7" name="文本框 5"/>
          <p:cNvSpPr>
            <a:spLocks noChangeArrowheads="1"/>
          </p:cNvSpPr>
          <p:nvPr/>
        </p:nvSpPr>
        <p:spPr bwMode="auto">
          <a:xfrm>
            <a:off x="2552613" y="1131131"/>
            <a:ext cx="3711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操作流程</a:t>
            </a:r>
            <a:endParaRPr lang="zh-CN" altLang="en-US" sz="2400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准黑简体" pitchFamily="2" charset="-122"/>
            </a:endParaRPr>
          </a:p>
        </p:txBody>
      </p:sp>
      <p:sp>
        <p:nvSpPr>
          <p:cNvPr id="8" name="直角三角形 8"/>
          <p:cNvSpPr>
            <a:spLocks noChangeArrowheads="1"/>
          </p:cNvSpPr>
          <p:nvPr/>
        </p:nvSpPr>
        <p:spPr bwMode="auto">
          <a:xfrm>
            <a:off x="4964655" y="167393"/>
            <a:ext cx="111401" cy="386826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直角三角形 9"/>
          <p:cNvSpPr>
            <a:spLocks noChangeArrowheads="1"/>
          </p:cNvSpPr>
          <p:nvPr/>
        </p:nvSpPr>
        <p:spPr bwMode="auto">
          <a:xfrm flipH="1">
            <a:off x="3758472" y="176452"/>
            <a:ext cx="111401" cy="386826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直接连接符 11"/>
          <p:cNvSpPr>
            <a:spLocks noChangeShapeType="1"/>
          </p:cNvSpPr>
          <p:nvPr/>
        </p:nvSpPr>
        <p:spPr bwMode="auto">
          <a:xfrm>
            <a:off x="503548" y="1376772"/>
            <a:ext cx="2490787" cy="0"/>
          </a:xfrm>
          <a:prstGeom prst="line">
            <a:avLst/>
          </a:prstGeom>
          <a:noFill/>
          <a:ln w="57150" cap="flat" cmpd="sng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直接连接符 12"/>
          <p:cNvSpPr>
            <a:spLocks noChangeShapeType="1"/>
          </p:cNvSpPr>
          <p:nvPr/>
        </p:nvSpPr>
        <p:spPr bwMode="auto">
          <a:xfrm>
            <a:off x="5868144" y="1376772"/>
            <a:ext cx="2490787" cy="0"/>
          </a:xfrm>
          <a:prstGeom prst="line">
            <a:avLst/>
          </a:prstGeom>
          <a:noFill/>
          <a:ln w="57150" cap="flat" cmpd="sng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文本框 5"/>
          <p:cNvSpPr>
            <a:spLocks noChangeArrowheads="1"/>
          </p:cNvSpPr>
          <p:nvPr/>
        </p:nvSpPr>
        <p:spPr bwMode="auto">
          <a:xfrm>
            <a:off x="144016" y="1659807"/>
            <a:ext cx="5400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（</a:t>
            </a:r>
            <a:r>
              <a:rPr lang="en-US" altLang="zh-CN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5</a:t>
            </a:r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）学生申请岗位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9762" y="2373850"/>
            <a:ext cx="56063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学生选择</a:t>
            </a:r>
            <a:r>
              <a:rPr lang="en-US" altLang="zh-CN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【</a:t>
            </a:r>
            <a:r>
              <a:rPr lang="zh-CN" altLang="en-US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聘用单位</a:t>
            </a:r>
            <a:r>
              <a:rPr lang="en-US" altLang="zh-CN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】</a:t>
            </a:r>
            <a:r>
              <a:rPr lang="zh-CN" altLang="en-US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及对应课程</a:t>
            </a:r>
            <a:endParaRPr lang="zh-CN" altLang="zh-CN" sz="18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AF3E7166-4495-4153-B49B-EDE1C1A83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10" y="2993206"/>
            <a:ext cx="7992380" cy="329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8375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1043608" cy="1076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5400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5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567415"/>
            <a:ext cx="9144000" cy="1012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anchor="ctr"/>
          <a:lstStyle/>
          <a:p>
            <a:pPr algn="r"/>
            <a:endParaRPr lang="en-US" altLang="zh-CN" sz="2800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准黑简体" pitchFamily="2" charset="-122"/>
            </a:endParaRP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3888823" y="152636"/>
            <a:ext cx="1044116" cy="96554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" name="文本框 4"/>
          <p:cNvSpPr>
            <a:spLocks noChangeArrowheads="1"/>
          </p:cNvSpPr>
          <p:nvPr/>
        </p:nvSpPr>
        <p:spPr bwMode="auto">
          <a:xfrm>
            <a:off x="3986863" y="157953"/>
            <a:ext cx="6618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rPr>
              <a:t>二</a:t>
            </a:r>
            <a:endParaRPr lang="en-US" sz="5400" dirty="0">
              <a:solidFill>
                <a:schemeClr val="bg1"/>
              </a:solidFill>
              <a:latin typeface="Impact" panose="020B0806030902050204" pitchFamily="34" charset="0"/>
              <a:sym typeface="Impact" panose="020B0806030902050204" pitchFamily="34" charset="0"/>
            </a:endParaRPr>
          </a:p>
        </p:txBody>
      </p:sp>
      <p:sp>
        <p:nvSpPr>
          <p:cNvPr id="7" name="文本框 5"/>
          <p:cNvSpPr>
            <a:spLocks noChangeArrowheads="1"/>
          </p:cNvSpPr>
          <p:nvPr/>
        </p:nvSpPr>
        <p:spPr bwMode="auto">
          <a:xfrm>
            <a:off x="2552613" y="1131131"/>
            <a:ext cx="3711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操作流程</a:t>
            </a:r>
            <a:endParaRPr lang="zh-CN" altLang="en-US" sz="2400" dirty="0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正准黑简体" pitchFamily="2" charset="-122"/>
            </a:endParaRPr>
          </a:p>
        </p:txBody>
      </p:sp>
      <p:sp>
        <p:nvSpPr>
          <p:cNvPr id="8" name="直角三角形 8"/>
          <p:cNvSpPr>
            <a:spLocks noChangeArrowheads="1"/>
          </p:cNvSpPr>
          <p:nvPr/>
        </p:nvSpPr>
        <p:spPr bwMode="auto">
          <a:xfrm>
            <a:off x="4964655" y="167393"/>
            <a:ext cx="111401" cy="386826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直角三角形 9"/>
          <p:cNvSpPr>
            <a:spLocks noChangeArrowheads="1"/>
          </p:cNvSpPr>
          <p:nvPr/>
        </p:nvSpPr>
        <p:spPr bwMode="auto">
          <a:xfrm flipH="1">
            <a:off x="3758472" y="176452"/>
            <a:ext cx="111401" cy="386826"/>
          </a:xfrm>
          <a:prstGeom prst="rtTriangle">
            <a:avLst/>
          </a:prstGeom>
          <a:solidFill>
            <a:srgbClr val="A5002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CFE8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直接连接符 11"/>
          <p:cNvSpPr>
            <a:spLocks noChangeShapeType="1"/>
          </p:cNvSpPr>
          <p:nvPr/>
        </p:nvSpPr>
        <p:spPr bwMode="auto">
          <a:xfrm>
            <a:off x="503548" y="1376772"/>
            <a:ext cx="2490787" cy="0"/>
          </a:xfrm>
          <a:prstGeom prst="line">
            <a:avLst/>
          </a:prstGeom>
          <a:noFill/>
          <a:ln w="57150" cap="flat" cmpd="sng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直接连接符 12"/>
          <p:cNvSpPr>
            <a:spLocks noChangeShapeType="1"/>
          </p:cNvSpPr>
          <p:nvPr/>
        </p:nvSpPr>
        <p:spPr bwMode="auto">
          <a:xfrm>
            <a:off x="5868144" y="1376772"/>
            <a:ext cx="2490787" cy="0"/>
          </a:xfrm>
          <a:prstGeom prst="line">
            <a:avLst/>
          </a:prstGeom>
          <a:noFill/>
          <a:ln w="57150" cap="flat" cmpd="sng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文本框 5"/>
          <p:cNvSpPr>
            <a:spLocks noChangeArrowheads="1"/>
          </p:cNvSpPr>
          <p:nvPr/>
        </p:nvSpPr>
        <p:spPr bwMode="auto">
          <a:xfrm>
            <a:off x="144016" y="1659807"/>
            <a:ext cx="5400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（</a:t>
            </a:r>
            <a:r>
              <a:rPr lang="en-US" altLang="zh-CN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5</a:t>
            </a:r>
            <a:r>
              <a:rPr lang="zh-CN" altLang="en-US" sz="2400" dirty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正准黑简体" pitchFamily="2" charset="-122"/>
              </a:rPr>
              <a:t>）学生申请岗位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8126" y="2186221"/>
            <a:ext cx="56063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1800" dirty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学生填写简历并提交</a:t>
            </a:r>
            <a:endParaRPr lang="zh-CN" altLang="zh-CN" sz="18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F41ECF50-3B98-44AD-A1DE-820CEDD41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26" y="2641892"/>
            <a:ext cx="8237355" cy="394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57079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中国发展论坛张杰校长报告070930">
  <a:themeElements>
    <a:clrScheme name="中国发展论坛张杰校长报告07093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中国发展论坛张杰校长报告070930">
      <a:majorFont>
        <a:latin typeface="黑体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vert="horz" wrap="square" lIns="91440" tIns="54000" rIns="91440" bIns="45720" numCol="1" anchor="t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5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vert="horz" wrap="square" lIns="91440" tIns="54000" rIns="91440" bIns="45720" numCol="1" anchor="t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5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中国发展论坛张杰校长报告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中国发展论坛张杰校长报告070930">
  <a:themeElements>
    <a:clrScheme name="1_中国发展论坛张杰校长报告07093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中国发展论坛张杰校长报告070930">
      <a:majorFont>
        <a:latin typeface="黑体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vert="horz" wrap="square" lIns="91440" tIns="54000" rIns="91440" bIns="45720" numCol="1" anchor="t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5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vert="horz" wrap="square" lIns="91440" tIns="54000" rIns="91440" bIns="45720" numCol="1" anchor="t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5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1_中国发展论坛张杰校长报告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发展论坛张杰校长报告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国发展论坛张杰校长报告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5710</TotalTime>
  <Pages>0</Pages>
  <Words>63</Words>
  <Characters>0</Characters>
  <Application>Microsoft Office PowerPoint</Application>
  <DocSecurity>0</DocSecurity>
  <PresentationFormat>全屏显示(4:3)</PresentationFormat>
  <Lines>0</Lines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方正正准黑简体</vt:lpstr>
      <vt:lpstr>黑体</vt:lpstr>
      <vt:lpstr>宋体</vt:lpstr>
      <vt:lpstr>微软雅黑</vt:lpstr>
      <vt:lpstr>Arial</vt:lpstr>
      <vt:lpstr>Calibri</vt:lpstr>
      <vt:lpstr>Impact</vt:lpstr>
      <vt:lpstr>Times New Roman</vt:lpstr>
      <vt:lpstr>中国发展论坛张杰校长报告070930</vt:lpstr>
      <vt:lpstr>1_中国发展论坛张杰校长报告070930</vt:lpstr>
      <vt:lpstr>PowerPoint 演示文稿</vt:lpstr>
      <vt:lpstr>PowerPoint 演示文稿</vt:lpstr>
      <vt:lpstr>PowerPoint 演示文稿</vt:lpstr>
    </vt:vector>
  </TitlesOfParts>
  <Company>sjtu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加强研究型大学建设，提升高校国际竞争力  ——中国发展论坛上海交通大学校长的发言</dc:title>
  <dc:creator>hanqi</dc:creator>
  <cp:lastModifiedBy>lxy</cp:lastModifiedBy>
  <cp:revision>3207</cp:revision>
  <cp:lastPrinted>1601-01-01T00:00:00Z</cp:lastPrinted>
  <dcterms:created xsi:type="dcterms:W3CDTF">2007-10-04T06:04:40Z</dcterms:created>
  <dcterms:modified xsi:type="dcterms:W3CDTF">2019-03-12T08:54:36Z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2052-6.6.0.2699</vt:lpwstr>
  </property>
</Properties>
</file>